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190" autoAdjust="0"/>
  </p:normalViewPr>
  <p:slideViewPr>
    <p:cSldViewPr>
      <p:cViewPr varScale="1">
        <p:scale>
          <a:sx n="70" d="100"/>
          <a:sy n="70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F5221-5EF5-472E-8139-85EB8AD6B11A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5EC0A-E0B1-4213-858F-87A5688FA5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EC0A-E0B1-4213-858F-87A5688FA50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5EC0A-E0B1-4213-858F-87A5688FA50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1916113"/>
            <a:ext cx="7632700" cy="2160587"/>
          </a:xfrm>
        </p:spPr>
        <p:txBody>
          <a:bodyPr/>
          <a:lstStyle>
            <a:lvl1pPr>
              <a:defRPr sz="6600"/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4335463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ru-RU" altLang="ko-KR" smtClean="0"/>
              <a:t>Образец подзаголовка</a:t>
            </a:r>
            <a:endParaRPr lang="en-US" altLang="ko-K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53200"/>
            <a:ext cx="2133600" cy="15240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52400"/>
          </a:xfrm>
        </p:spPr>
        <p:txBody>
          <a:bodyPr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7175" y="447675"/>
            <a:ext cx="1781175" cy="5645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447675"/>
            <a:ext cx="5195887" cy="5645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447675"/>
            <a:ext cx="7127875" cy="8207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58888" y="1412875"/>
            <a:ext cx="7129462" cy="4679950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1412875"/>
            <a:ext cx="3487737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9025" y="1412875"/>
            <a:ext cx="348932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295400" y="533400"/>
            <a:ext cx="6858000" cy="771525"/>
            <a:chOff x="960" y="432"/>
            <a:chExt cx="3936" cy="486"/>
          </a:xfrm>
        </p:grpSpPr>
        <p:grpSp>
          <p:nvGrpSpPr>
            <p:cNvPr id="3" name="Group 34"/>
            <p:cNvGrpSpPr>
              <a:grpSpLocks/>
            </p:cNvGrpSpPr>
            <p:nvPr userDrawn="1"/>
          </p:nvGrpSpPr>
          <p:grpSpPr bwMode="auto">
            <a:xfrm>
              <a:off x="960" y="432"/>
              <a:ext cx="3936" cy="486"/>
              <a:chOff x="864" y="432"/>
              <a:chExt cx="4128" cy="486"/>
            </a:xfrm>
          </p:grpSpPr>
          <p:sp>
            <p:nvSpPr>
              <p:cNvPr id="1076" name="Line 35"/>
              <p:cNvSpPr>
                <a:spLocks noChangeShapeType="1"/>
              </p:cNvSpPr>
              <p:nvPr userDrawn="1"/>
            </p:nvSpPr>
            <p:spPr bwMode="ltGray">
              <a:xfrm>
                <a:off x="864" y="710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7" name="Line 36"/>
              <p:cNvSpPr>
                <a:spLocks noChangeShapeType="1"/>
              </p:cNvSpPr>
              <p:nvPr userDrawn="1"/>
            </p:nvSpPr>
            <p:spPr bwMode="ltGray">
              <a:xfrm>
                <a:off x="864" y="779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8" name="Line 37"/>
              <p:cNvSpPr>
                <a:spLocks noChangeShapeType="1"/>
              </p:cNvSpPr>
              <p:nvPr userDrawn="1"/>
            </p:nvSpPr>
            <p:spPr bwMode="ltGray">
              <a:xfrm>
                <a:off x="864" y="918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9" name="Line 38"/>
              <p:cNvSpPr>
                <a:spLocks noChangeShapeType="1"/>
              </p:cNvSpPr>
              <p:nvPr userDrawn="1"/>
            </p:nvSpPr>
            <p:spPr bwMode="ltGray">
              <a:xfrm>
                <a:off x="864" y="848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80" name="Line 39"/>
              <p:cNvSpPr>
                <a:spLocks noChangeShapeType="1"/>
              </p:cNvSpPr>
              <p:nvPr userDrawn="1"/>
            </p:nvSpPr>
            <p:spPr bwMode="ltGray">
              <a:xfrm>
                <a:off x="864" y="432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81" name="Line 40"/>
              <p:cNvSpPr>
                <a:spLocks noChangeShapeType="1"/>
              </p:cNvSpPr>
              <p:nvPr userDrawn="1"/>
            </p:nvSpPr>
            <p:spPr bwMode="ltGray">
              <a:xfrm>
                <a:off x="864" y="502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82" name="Line 41"/>
              <p:cNvSpPr>
                <a:spLocks noChangeShapeType="1"/>
              </p:cNvSpPr>
              <p:nvPr userDrawn="1"/>
            </p:nvSpPr>
            <p:spPr bwMode="ltGray">
              <a:xfrm>
                <a:off x="864" y="640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83" name="Line 42"/>
              <p:cNvSpPr>
                <a:spLocks noChangeShapeType="1"/>
              </p:cNvSpPr>
              <p:nvPr userDrawn="1"/>
            </p:nvSpPr>
            <p:spPr bwMode="ltGray">
              <a:xfrm>
                <a:off x="864" y="571"/>
                <a:ext cx="4128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grpSp>
          <p:nvGrpSpPr>
            <p:cNvPr id="4" name="Group 43"/>
            <p:cNvGrpSpPr>
              <a:grpSpLocks/>
            </p:cNvGrpSpPr>
            <p:nvPr userDrawn="1"/>
          </p:nvGrpSpPr>
          <p:grpSpPr bwMode="auto">
            <a:xfrm>
              <a:off x="960" y="432"/>
              <a:ext cx="3936" cy="480"/>
              <a:chOff x="960" y="384"/>
              <a:chExt cx="3936" cy="624"/>
            </a:xfrm>
          </p:grpSpPr>
          <p:sp>
            <p:nvSpPr>
              <p:cNvPr id="1034" name="Line 44"/>
              <p:cNvSpPr>
                <a:spLocks noChangeShapeType="1"/>
              </p:cNvSpPr>
              <p:nvPr userDrawn="1"/>
            </p:nvSpPr>
            <p:spPr bwMode="ltGray">
              <a:xfrm>
                <a:off x="96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35" name="Line 45"/>
              <p:cNvSpPr>
                <a:spLocks noChangeShapeType="1"/>
              </p:cNvSpPr>
              <p:nvPr userDrawn="1"/>
            </p:nvSpPr>
            <p:spPr bwMode="ltGray">
              <a:xfrm>
                <a:off x="105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36" name="Line 46"/>
              <p:cNvSpPr>
                <a:spLocks noChangeShapeType="1"/>
              </p:cNvSpPr>
              <p:nvPr userDrawn="1"/>
            </p:nvSpPr>
            <p:spPr bwMode="ltGray">
              <a:xfrm>
                <a:off x="115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37" name="Line 47"/>
              <p:cNvSpPr>
                <a:spLocks noChangeShapeType="1"/>
              </p:cNvSpPr>
              <p:nvPr userDrawn="1"/>
            </p:nvSpPr>
            <p:spPr bwMode="ltGray">
              <a:xfrm>
                <a:off x="124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38" name="Line 48"/>
              <p:cNvSpPr>
                <a:spLocks noChangeShapeType="1"/>
              </p:cNvSpPr>
              <p:nvPr userDrawn="1"/>
            </p:nvSpPr>
            <p:spPr bwMode="ltGray">
              <a:xfrm>
                <a:off x="134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39" name="Line 49"/>
              <p:cNvSpPr>
                <a:spLocks noChangeShapeType="1"/>
              </p:cNvSpPr>
              <p:nvPr userDrawn="1"/>
            </p:nvSpPr>
            <p:spPr bwMode="ltGray">
              <a:xfrm>
                <a:off x="144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0" name="Line 50"/>
              <p:cNvSpPr>
                <a:spLocks noChangeShapeType="1"/>
              </p:cNvSpPr>
              <p:nvPr userDrawn="1"/>
            </p:nvSpPr>
            <p:spPr bwMode="ltGray">
              <a:xfrm>
                <a:off x="153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1" name="Line 51"/>
              <p:cNvSpPr>
                <a:spLocks noChangeShapeType="1"/>
              </p:cNvSpPr>
              <p:nvPr userDrawn="1"/>
            </p:nvSpPr>
            <p:spPr bwMode="ltGray">
              <a:xfrm>
                <a:off x="163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2" name="Line 52"/>
              <p:cNvSpPr>
                <a:spLocks noChangeShapeType="1"/>
              </p:cNvSpPr>
              <p:nvPr userDrawn="1"/>
            </p:nvSpPr>
            <p:spPr bwMode="ltGray">
              <a:xfrm>
                <a:off x="172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3" name="Line 53"/>
              <p:cNvSpPr>
                <a:spLocks noChangeShapeType="1"/>
              </p:cNvSpPr>
              <p:nvPr userDrawn="1"/>
            </p:nvSpPr>
            <p:spPr bwMode="ltGray">
              <a:xfrm>
                <a:off x="182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4" name="Line 54"/>
              <p:cNvSpPr>
                <a:spLocks noChangeShapeType="1"/>
              </p:cNvSpPr>
              <p:nvPr userDrawn="1"/>
            </p:nvSpPr>
            <p:spPr bwMode="ltGray">
              <a:xfrm>
                <a:off x="192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5" name="Line 55"/>
              <p:cNvSpPr>
                <a:spLocks noChangeShapeType="1"/>
              </p:cNvSpPr>
              <p:nvPr userDrawn="1"/>
            </p:nvSpPr>
            <p:spPr bwMode="ltGray">
              <a:xfrm>
                <a:off x="201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6" name="Line 56"/>
              <p:cNvSpPr>
                <a:spLocks noChangeShapeType="1"/>
              </p:cNvSpPr>
              <p:nvPr userDrawn="1"/>
            </p:nvSpPr>
            <p:spPr bwMode="ltGray">
              <a:xfrm>
                <a:off x="211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7" name="Line 57"/>
              <p:cNvSpPr>
                <a:spLocks noChangeShapeType="1"/>
              </p:cNvSpPr>
              <p:nvPr userDrawn="1"/>
            </p:nvSpPr>
            <p:spPr bwMode="ltGray">
              <a:xfrm>
                <a:off x="220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8" name="Line 58"/>
              <p:cNvSpPr>
                <a:spLocks noChangeShapeType="1"/>
              </p:cNvSpPr>
              <p:nvPr userDrawn="1"/>
            </p:nvSpPr>
            <p:spPr bwMode="ltGray">
              <a:xfrm>
                <a:off x="230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49" name="Line 59"/>
              <p:cNvSpPr>
                <a:spLocks noChangeShapeType="1"/>
              </p:cNvSpPr>
              <p:nvPr userDrawn="1"/>
            </p:nvSpPr>
            <p:spPr bwMode="ltGray">
              <a:xfrm>
                <a:off x="240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0" name="Line 60"/>
              <p:cNvSpPr>
                <a:spLocks noChangeShapeType="1"/>
              </p:cNvSpPr>
              <p:nvPr userDrawn="1"/>
            </p:nvSpPr>
            <p:spPr bwMode="ltGray">
              <a:xfrm>
                <a:off x="249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1" name="Line 61"/>
              <p:cNvSpPr>
                <a:spLocks noChangeShapeType="1"/>
              </p:cNvSpPr>
              <p:nvPr userDrawn="1"/>
            </p:nvSpPr>
            <p:spPr bwMode="ltGray">
              <a:xfrm>
                <a:off x="259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2" name="Line 62"/>
              <p:cNvSpPr>
                <a:spLocks noChangeShapeType="1"/>
              </p:cNvSpPr>
              <p:nvPr userDrawn="1"/>
            </p:nvSpPr>
            <p:spPr bwMode="ltGray">
              <a:xfrm>
                <a:off x="268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3" name="Line 63"/>
              <p:cNvSpPr>
                <a:spLocks noChangeShapeType="1"/>
              </p:cNvSpPr>
              <p:nvPr userDrawn="1"/>
            </p:nvSpPr>
            <p:spPr bwMode="ltGray">
              <a:xfrm>
                <a:off x="278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4" name="Line 64"/>
              <p:cNvSpPr>
                <a:spLocks noChangeShapeType="1"/>
              </p:cNvSpPr>
              <p:nvPr userDrawn="1"/>
            </p:nvSpPr>
            <p:spPr bwMode="ltGray">
              <a:xfrm>
                <a:off x="288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5" name="Line 65"/>
              <p:cNvSpPr>
                <a:spLocks noChangeShapeType="1"/>
              </p:cNvSpPr>
              <p:nvPr userDrawn="1"/>
            </p:nvSpPr>
            <p:spPr bwMode="ltGray">
              <a:xfrm>
                <a:off x="297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6" name="Line 66"/>
              <p:cNvSpPr>
                <a:spLocks noChangeShapeType="1"/>
              </p:cNvSpPr>
              <p:nvPr userDrawn="1"/>
            </p:nvSpPr>
            <p:spPr bwMode="ltGray">
              <a:xfrm>
                <a:off x="307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7" name="Line 67"/>
              <p:cNvSpPr>
                <a:spLocks noChangeShapeType="1"/>
              </p:cNvSpPr>
              <p:nvPr userDrawn="1"/>
            </p:nvSpPr>
            <p:spPr bwMode="ltGray">
              <a:xfrm>
                <a:off x="316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8" name="Line 68"/>
              <p:cNvSpPr>
                <a:spLocks noChangeShapeType="1"/>
              </p:cNvSpPr>
              <p:nvPr userDrawn="1"/>
            </p:nvSpPr>
            <p:spPr bwMode="ltGray">
              <a:xfrm>
                <a:off x="326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59" name="Line 69"/>
              <p:cNvSpPr>
                <a:spLocks noChangeShapeType="1"/>
              </p:cNvSpPr>
              <p:nvPr userDrawn="1"/>
            </p:nvSpPr>
            <p:spPr bwMode="ltGray">
              <a:xfrm>
                <a:off x="336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0" name="Line 70"/>
              <p:cNvSpPr>
                <a:spLocks noChangeShapeType="1"/>
              </p:cNvSpPr>
              <p:nvPr userDrawn="1"/>
            </p:nvSpPr>
            <p:spPr bwMode="ltGray">
              <a:xfrm>
                <a:off x="345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1" name="Line 71"/>
              <p:cNvSpPr>
                <a:spLocks noChangeShapeType="1"/>
              </p:cNvSpPr>
              <p:nvPr userDrawn="1"/>
            </p:nvSpPr>
            <p:spPr bwMode="ltGray">
              <a:xfrm>
                <a:off x="355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2" name="Line 72"/>
              <p:cNvSpPr>
                <a:spLocks noChangeShapeType="1"/>
              </p:cNvSpPr>
              <p:nvPr userDrawn="1"/>
            </p:nvSpPr>
            <p:spPr bwMode="ltGray">
              <a:xfrm>
                <a:off x="364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3" name="Line 73"/>
              <p:cNvSpPr>
                <a:spLocks noChangeShapeType="1"/>
              </p:cNvSpPr>
              <p:nvPr userDrawn="1"/>
            </p:nvSpPr>
            <p:spPr bwMode="ltGray">
              <a:xfrm>
                <a:off x="374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4" name="Line 74"/>
              <p:cNvSpPr>
                <a:spLocks noChangeShapeType="1"/>
              </p:cNvSpPr>
              <p:nvPr userDrawn="1"/>
            </p:nvSpPr>
            <p:spPr bwMode="ltGray">
              <a:xfrm>
                <a:off x="384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5" name="Line 75"/>
              <p:cNvSpPr>
                <a:spLocks noChangeShapeType="1"/>
              </p:cNvSpPr>
              <p:nvPr userDrawn="1"/>
            </p:nvSpPr>
            <p:spPr bwMode="ltGray">
              <a:xfrm>
                <a:off x="393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6" name="Line 76"/>
              <p:cNvSpPr>
                <a:spLocks noChangeShapeType="1"/>
              </p:cNvSpPr>
              <p:nvPr userDrawn="1"/>
            </p:nvSpPr>
            <p:spPr bwMode="ltGray">
              <a:xfrm>
                <a:off x="403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7" name="Line 77"/>
              <p:cNvSpPr>
                <a:spLocks noChangeShapeType="1"/>
              </p:cNvSpPr>
              <p:nvPr userDrawn="1"/>
            </p:nvSpPr>
            <p:spPr bwMode="ltGray">
              <a:xfrm>
                <a:off x="412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8" name="Line 78"/>
              <p:cNvSpPr>
                <a:spLocks noChangeShapeType="1"/>
              </p:cNvSpPr>
              <p:nvPr userDrawn="1"/>
            </p:nvSpPr>
            <p:spPr bwMode="ltGray">
              <a:xfrm>
                <a:off x="422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69" name="Line 79"/>
              <p:cNvSpPr>
                <a:spLocks noChangeShapeType="1"/>
              </p:cNvSpPr>
              <p:nvPr userDrawn="1"/>
            </p:nvSpPr>
            <p:spPr bwMode="ltGray">
              <a:xfrm>
                <a:off x="432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0" name="Line 80"/>
              <p:cNvSpPr>
                <a:spLocks noChangeShapeType="1"/>
              </p:cNvSpPr>
              <p:nvPr userDrawn="1"/>
            </p:nvSpPr>
            <p:spPr bwMode="ltGray">
              <a:xfrm>
                <a:off x="441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1" name="Line 81"/>
              <p:cNvSpPr>
                <a:spLocks noChangeShapeType="1"/>
              </p:cNvSpPr>
              <p:nvPr userDrawn="1"/>
            </p:nvSpPr>
            <p:spPr bwMode="ltGray">
              <a:xfrm>
                <a:off x="4512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2" name="Line 82"/>
              <p:cNvSpPr>
                <a:spLocks noChangeShapeType="1"/>
              </p:cNvSpPr>
              <p:nvPr userDrawn="1"/>
            </p:nvSpPr>
            <p:spPr bwMode="ltGray">
              <a:xfrm>
                <a:off x="4608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3" name="Line 83"/>
              <p:cNvSpPr>
                <a:spLocks noChangeShapeType="1"/>
              </p:cNvSpPr>
              <p:nvPr userDrawn="1"/>
            </p:nvSpPr>
            <p:spPr bwMode="ltGray">
              <a:xfrm>
                <a:off x="4704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4" name="Line 84"/>
              <p:cNvSpPr>
                <a:spLocks noChangeShapeType="1"/>
              </p:cNvSpPr>
              <p:nvPr userDrawn="1"/>
            </p:nvSpPr>
            <p:spPr bwMode="ltGray">
              <a:xfrm>
                <a:off x="4800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075" name="Line 85"/>
              <p:cNvSpPr>
                <a:spLocks noChangeShapeType="1"/>
              </p:cNvSpPr>
              <p:nvPr userDrawn="1"/>
            </p:nvSpPr>
            <p:spPr bwMode="ltGray">
              <a:xfrm>
                <a:off x="4896" y="384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1260475" y="447675"/>
            <a:ext cx="712787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заголовка</a:t>
            </a:r>
            <a:endParaRPr lang="en-US" altLang="ko-KR" smtClean="0"/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412875"/>
            <a:ext cx="71294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en-US" altLang="ko-KR" smtClean="0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4288" y="6237288"/>
            <a:ext cx="201453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굴림" charset="-127"/>
              </a:defRPr>
            </a:lvl1pPr>
          </a:lstStyle>
          <a:p>
            <a:fld id="{DC438EAE-EB07-40D2-AAC0-CF129BD0598E}" type="datetimeFigureOut">
              <a:rPr lang="ru-RU" smtClean="0"/>
              <a:pPr/>
              <a:t>29.03.2018</a:t>
            </a:fld>
            <a:endParaRPr lang="ru-RU" dirty="0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80288" y="6237288"/>
            <a:ext cx="1458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굴림" charset="-127"/>
              </a:defRPr>
            </a:lvl1pPr>
          </a:lstStyle>
          <a:p>
            <a:endParaRPr lang="ru-RU" dirty="0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2372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34" charset="0"/>
                <a:ea typeface="굴림" charset="-127"/>
              </a:defRPr>
            </a:lvl1pPr>
          </a:lstStyle>
          <a:p>
            <a:fld id="{B1C2BA48-F76B-47F2-86C6-8D6109B512F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00113" y="428605"/>
            <a:ext cx="7632700" cy="2214577"/>
          </a:xfrm>
        </p:spPr>
        <p:txBody>
          <a:bodyPr/>
          <a:lstStyle/>
          <a:p>
            <a:r>
              <a:rPr lang="ru-RU" dirty="0" smtClean="0"/>
              <a:t>Виртуальная выставка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714348" y="3643314"/>
            <a:ext cx="5786478" cy="2071702"/>
          </a:xfrm>
        </p:spPr>
        <p:txBody>
          <a:bodyPr/>
          <a:lstStyle/>
          <a:p>
            <a:r>
              <a:rPr lang="en-US" sz="4800" b="1" i="1" dirty="0" smtClean="0"/>
              <a:t>“</a:t>
            </a:r>
            <a:r>
              <a:rPr lang="ru-RU" sz="4800" b="1" i="1" dirty="0" smtClean="0"/>
              <a:t>Современная онкология</a:t>
            </a:r>
            <a:r>
              <a:rPr lang="en-US" sz="4800" b="1" i="1" dirty="0" smtClean="0"/>
              <a:t>”</a:t>
            </a:r>
            <a:endParaRPr lang="ru-RU" sz="4800" b="1" i="1" dirty="0"/>
          </a:p>
        </p:txBody>
      </p:sp>
      <p:pic>
        <p:nvPicPr>
          <p:cNvPr id="1026" name="Picture 2" descr="D:\Мои документы\Мои рисунки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71678"/>
            <a:ext cx="2925763" cy="45227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6286544" cy="1285884"/>
          </a:xfrm>
        </p:spPr>
        <p:txBody>
          <a:bodyPr/>
          <a:lstStyle/>
          <a:p>
            <a:pPr algn="l"/>
            <a:r>
              <a:rPr lang="ru-RU" sz="1400" dirty="0" smtClean="0"/>
              <a:t>616 – 07 </a:t>
            </a:r>
            <a:br>
              <a:rPr lang="ru-RU" sz="1400" dirty="0" smtClean="0"/>
            </a:br>
            <a:r>
              <a:rPr lang="ru-RU" sz="1400" dirty="0" smtClean="0"/>
              <a:t> Р 851  Руководство  по  лучевой  диагностике  заболеваний  молочных желез./ под  ред. Г.Е. Труфанова. – СПб. : «ЭЛБИ - СПб»,  2009. –  351с.,  ил.</a:t>
            </a:r>
            <a:br>
              <a:rPr lang="ru-RU" sz="1400" dirty="0" smtClean="0"/>
            </a:br>
            <a:r>
              <a:rPr lang="ru-RU" sz="1400" dirty="0" smtClean="0"/>
              <a:t>618  </a:t>
            </a:r>
            <a:br>
              <a:rPr lang="ru-RU" sz="1400" dirty="0" smtClean="0"/>
            </a:br>
            <a:r>
              <a:rPr lang="ru-RU" sz="1400" dirty="0" smtClean="0"/>
              <a:t>К 493  Клиническая онкогинекология: Руководство  для  врачей / Под  ред. В.П. Козаченко. – М. : «Издательство  Бином» ,  2016.  –  424с.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1571611"/>
            <a:ext cx="7129462" cy="452121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В руководстве подробно рассматривается</a:t>
            </a:r>
          </a:p>
          <a:p>
            <a:pPr>
              <a:buNone/>
            </a:pPr>
            <a:r>
              <a:rPr lang="ru-RU" sz="1600" dirty="0" smtClean="0"/>
              <a:t> лучевая семиотика доброкачественных и зло- </a:t>
            </a:r>
          </a:p>
          <a:p>
            <a:pPr>
              <a:buNone/>
            </a:pPr>
            <a:r>
              <a:rPr lang="ru-RU" sz="1600" dirty="0" smtClean="0"/>
              <a:t> качественных, а также редко встречающихся</a:t>
            </a:r>
          </a:p>
          <a:p>
            <a:pPr>
              <a:buNone/>
            </a:pPr>
            <a:r>
              <a:rPr lang="ru-RU" sz="1600" dirty="0" smtClean="0"/>
              <a:t> опухолей молочных желез.</a:t>
            </a:r>
          </a:p>
          <a:p>
            <a:pPr>
              <a:buNone/>
            </a:pPr>
            <a:r>
              <a:rPr lang="ru-RU" sz="1600" dirty="0" smtClean="0"/>
              <a:t>    Для  специалистов по  УЗИ-диагностике, ма-</a:t>
            </a:r>
          </a:p>
          <a:p>
            <a:pPr>
              <a:buNone/>
            </a:pPr>
            <a:r>
              <a:rPr lang="ru-RU" sz="1600" dirty="0" smtClean="0"/>
              <a:t>мологов, онкологов.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В руководстве  представлены сов-</a:t>
            </a:r>
          </a:p>
          <a:p>
            <a:pPr>
              <a:buNone/>
            </a:pPr>
            <a:r>
              <a:rPr lang="ru-RU" sz="1600" dirty="0" smtClean="0"/>
              <a:t>ременные данные по диагностике,лече-</a:t>
            </a:r>
          </a:p>
          <a:p>
            <a:pPr>
              <a:buNone/>
            </a:pPr>
            <a:r>
              <a:rPr lang="ru-RU" sz="1600" dirty="0" smtClean="0"/>
              <a:t>нию, и предупреждению злокачествен-</a:t>
            </a:r>
          </a:p>
          <a:p>
            <a:pPr>
              <a:buNone/>
            </a:pPr>
            <a:r>
              <a:rPr lang="ru-RU" sz="1600" dirty="0" smtClean="0"/>
              <a:t>ных новообразований женских половых</a:t>
            </a:r>
          </a:p>
          <a:p>
            <a:pPr>
              <a:buNone/>
            </a:pPr>
            <a:r>
              <a:rPr lang="ru-RU" sz="1600" dirty="0" smtClean="0"/>
              <a:t> органов.</a:t>
            </a:r>
          </a:p>
          <a:p>
            <a:pPr>
              <a:buNone/>
            </a:pPr>
            <a:r>
              <a:rPr lang="ru-RU" sz="1600" dirty="0" smtClean="0"/>
              <a:t>      Для акушеров-гинекологов, онколо-</a:t>
            </a:r>
          </a:p>
          <a:p>
            <a:pPr>
              <a:buNone/>
            </a:pPr>
            <a:r>
              <a:rPr lang="ru-RU" sz="1600" dirty="0" smtClean="0"/>
              <a:t>гов и студентов медицинских вузов. </a:t>
            </a:r>
            <a:endParaRPr lang="ru-RU" sz="1600" dirty="0"/>
          </a:p>
        </p:txBody>
      </p:sp>
      <p:pic>
        <p:nvPicPr>
          <p:cNvPr id="4099" name="Picture 3" descr="D:\Мои документы\м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14488"/>
            <a:ext cx="1857388" cy="2286016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100" name="Picture 4" descr="D:\Мои документы\клин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143248"/>
            <a:ext cx="1857388" cy="250033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>
            <a:glow rad="101600">
              <a:srgbClr val="00B05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101" name="Picture 5" descr="D:\Мои документы\бокс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14290"/>
            <a:ext cx="1643074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7127875" cy="820738"/>
          </a:xfrm>
        </p:spPr>
        <p:txBody>
          <a:bodyPr/>
          <a:lstStyle/>
          <a:p>
            <a:pPr algn="l"/>
            <a:r>
              <a:rPr lang="ru-RU" sz="1600" dirty="0" smtClean="0"/>
              <a:t>616.24 </a:t>
            </a:r>
            <a:br>
              <a:rPr lang="ru-RU" sz="1600" dirty="0" smtClean="0"/>
            </a:br>
            <a:r>
              <a:rPr lang="ru-RU" sz="1600" dirty="0" smtClean="0"/>
              <a:t>Т657   </a:t>
            </a:r>
            <a:r>
              <a:rPr lang="ru-RU" sz="1800" dirty="0" smtClean="0"/>
              <a:t>Трахтенберг А.Х.  Клиническая онкопульманология, - М.: ГЭОТАР      МЕДИЦИНА, 2000. – 600  с.: ил.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89" y="1412875"/>
            <a:ext cx="3786215" cy="4659331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В руководстве изложены основ-</a:t>
            </a:r>
          </a:p>
          <a:p>
            <a:pPr>
              <a:buNone/>
            </a:pPr>
            <a:r>
              <a:rPr lang="ru-RU" sz="1600" dirty="0" smtClean="0"/>
              <a:t>ные аспекты хирургического, эн – </a:t>
            </a:r>
          </a:p>
          <a:p>
            <a:pPr>
              <a:buNone/>
            </a:pPr>
            <a:r>
              <a:rPr lang="ru-RU" sz="1600" dirty="0" smtClean="0"/>
              <a:t>доскопического, лучевого, химио – </a:t>
            </a:r>
          </a:p>
          <a:p>
            <a:pPr>
              <a:buNone/>
            </a:pPr>
            <a:r>
              <a:rPr lang="ru-RU" sz="1600" dirty="0" smtClean="0"/>
              <a:t>лучевого и лекарственного про – </a:t>
            </a:r>
          </a:p>
          <a:p>
            <a:pPr>
              <a:buNone/>
            </a:pPr>
            <a:r>
              <a:rPr lang="ru-RU" sz="1600" dirty="0" smtClean="0"/>
              <a:t>тивоопухолевого лечения.</a:t>
            </a:r>
          </a:p>
          <a:p>
            <a:pPr>
              <a:buNone/>
            </a:pPr>
            <a:r>
              <a:rPr lang="ru-RU" sz="1600" dirty="0" smtClean="0"/>
              <a:t>     Руководство  предназначено </a:t>
            </a:r>
          </a:p>
          <a:p>
            <a:pPr>
              <a:buNone/>
            </a:pPr>
            <a:r>
              <a:rPr lang="ru-RU" sz="1600" dirty="0" smtClean="0"/>
              <a:t> онкологам, хирургам, пульманоло-</a:t>
            </a:r>
          </a:p>
          <a:p>
            <a:pPr>
              <a:buNone/>
            </a:pPr>
            <a:r>
              <a:rPr lang="ru-RU" sz="1600" dirty="0" smtClean="0"/>
              <a:t> гам,  научным работникам.</a:t>
            </a:r>
          </a:p>
        </p:txBody>
      </p:sp>
      <p:pic>
        <p:nvPicPr>
          <p:cNvPr id="2053" name="Picture 5" descr="D:\Мои документы\окопул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2928958" cy="4143405"/>
          </a:xfrm>
          <a:prstGeom prst="rect">
            <a:avLst/>
          </a:prstGeom>
          <a:noFill/>
          <a:ln w="76200"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1026" name="Picture 2" descr="D:\Мои документы\луч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29067"/>
            <a:ext cx="2143140" cy="19288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75" y="214290"/>
            <a:ext cx="7127875" cy="1643074"/>
          </a:xfrm>
        </p:spPr>
        <p:txBody>
          <a:bodyPr/>
          <a:lstStyle/>
          <a:p>
            <a:pPr algn="l"/>
            <a:r>
              <a:rPr lang="ru-RU" sz="1600" dirty="0" smtClean="0"/>
              <a:t>616 – 006</a:t>
            </a:r>
            <a:br>
              <a:rPr lang="ru-RU" sz="1600" dirty="0" smtClean="0"/>
            </a:br>
            <a:r>
              <a:rPr lang="ru-RU" sz="1600" dirty="0" smtClean="0"/>
              <a:t>  О 962  Ошибки в клинической онкологии: </a:t>
            </a:r>
            <a:r>
              <a:rPr lang="ru-RU" sz="1600" b="0" dirty="0" smtClean="0"/>
              <a:t>руководство  для врачей// Под  ред. В.И.Чиссова,  А.Х.Трахтенберга. - М.: ГЭОТАР -  Медиа, 2009. – 768с.: ил.</a:t>
            </a:r>
            <a:br>
              <a:rPr lang="ru-RU" sz="1600" b="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В руководстве изложены</a:t>
            </a:r>
          </a:p>
          <a:p>
            <a:pPr>
              <a:buNone/>
            </a:pPr>
            <a:r>
              <a:rPr lang="ru-RU" sz="1600" dirty="0" smtClean="0"/>
              <a:t>наиболее типичные стратегичес –</a:t>
            </a:r>
          </a:p>
          <a:p>
            <a:pPr>
              <a:buNone/>
            </a:pPr>
            <a:r>
              <a:rPr lang="ru-RU" sz="1600" dirty="0" smtClean="0"/>
              <a:t>кие и практические ошибки в прак-</a:t>
            </a:r>
          </a:p>
          <a:p>
            <a:pPr>
              <a:buNone/>
            </a:pPr>
            <a:r>
              <a:rPr lang="ru-RU" sz="1600" dirty="0" smtClean="0"/>
              <a:t>тике врачей при лечении</a:t>
            </a:r>
          </a:p>
          <a:p>
            <a:pPr>
              <a:buNone/>
            </a:pPr>
            <a:r>
              <a:rPr lang="ru-RU" sz="1600" dirty="0" smtClean="0"/>
              <a:t>злокачественных опухолей.</a:t>
            </a:r>
          </a:p>
          <a:p>
            <a:pPr>
              <a:buNone/>
            </a:pPr>
            <a:r>
              <a:rPr lang="ru-RU" sz="1600" dirty="0" smtClean="0"/>
              <a:t>       Книга рассчитана на</a:t>
            </a:r>
          </a:p>
          <a:p>
            <a:pPr>
              <a:buNone/>
            </a:pPr>
            <a:r>
              <a:rPr lang="ru-RU" sz="1600" dirty="0" smtClean="0"/>
              <a:t>онклогов, хирургов и др.</a:t>
            </a:r>
          </a:p>
          <a:p>
            <a:pPr>
              <a:buNone/>
            </a:pPr>
            <a:r>
              <a:rPr lang="ru-RU" sz="1600" dirty="0" smtClean="0"/>
              <a:t>специалистов. </a:t>
            </a:r>
            <a:endParaRPr lang="ru-RU" sz="1600" dirty="0"/>
          </a:p>
        </p:txBody>
      </p:sp>
      <p:pic>
        <p:nvPicPr>
          <p:cNvPr id="2050" name="Picture 2" descr="D:\Мои документы\ошиб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3000396" cy="4143404"/>
          </a:xfrm>
          <a:prstGeom prst="rect">
            <a:avLst/>
          </a:prstGeom>
          <a:noFill/>
          <a:ln w="76200"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3" name="Picture 5" descr="D:\Мои документы\люд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357586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8358214" cy="1428736"/>
          </a:xfrm>
        </p:spPr>
        <p:txBody>
          <a:bodyPr/>
          <a:lstStyle/>
          <a:p>
            <a:pPr algn="l"/>
            <a:r>
              <a:rPr lang="ru-RU" sz="1400" dirty="0" smtClean="0"/>
              <a:t>616-053</a:t>
            </a:r>
            <a:br>
              <a:rPr lang="ru-RU" sz="1400" dirty="0" smtClean="0"/>
            </a:br>
            <a:r>
              <a:rPr lang="ru-RU" sz="1400" dirty="0" smtClean="0"/>
              <a:t>Д 386  </a:t>
            </a:r>
            <a:r>
              <a:rPr lang="ru-RU" sz="1200" dirty="0" smtClean="0"/>
              <a:t> </a:t>
            </a:r>
            <a:r>
              <a:rPr lang="ru-RU" sz="1600" i="1" dirty="0" smtClean="0"/>
              <a:t>Детская  онкология</a:t>
            </a:r>
            <a:r>
              <a:rPr lang="ru-RU" sz="1400" dirty="0" smtClean="0"/>
              <a:t>. Национальное  руководство. – М.: Издательская  группа  РОНЦ,  Практическая  медицина,  2012. –  684 с.: ил.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/>
              <a:t>616 - 053</a:t>
            </a:r>
            <a:br>
              <a:rPr lang="ru-RU" sz="1400" dirty="0" smtClean="0"/>
            </a:br>
            <a:r>
              <a:rPr lang="ru-RU" sz="1400" dirty="0" smtClean="0"/>
              <a:t>В  265    М.А. Вейнер, М.С. Кейро   </a:t>
            </a:r>
            <a:r>
              <a:rPr lang="ru-RU" sz="1600" i="1" dirty="0" smtClean="0"/>
              <a:t>Секреты  детской  онкологии  и  гематологии </a:t>
            </a:r>
            <a:r>
              <a:rPr lang="ru-RU" sz="1600" dirty="0" smtClean="0"/>
              <a:t>/ </a:t>
            </a:r>
            <a:r>
              <a:rPr lang="ru-RU" sz="1400" dirty="0" smtClean="0"/>
              <a:t>Пер. с англ.  М. – СПб.:  «</a:t>
            </a:r>
            <a:r>
              <a:rPr lang="en-US" sz="1400" dirty="0" smtClean="0"/>
              <a:t> </a:t>
            </a:r>
            <a:r>
              <a:rPr lang="ru-RU" sz="1400" dirty="0" smtClean="0"/>
              <a:t>Издательство  БИНОМ»,  2008. – 272с.,  ил.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785926"/>
            <a:ext cx="3487737" cy="478634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357298"/>
            <a:ext cx="4000528" cy="4679950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     Книга  содержит  современную  ин – </a:t>
            </a:r>
          </a:p>
          <a:p>
            <a:pPr>
              <a:buNone/>
            </a:pPr>
            <a:r>
              <a:rPr lang="ru-RU" sz="1400" dirty="0" smtClean="0"/>
              <a:t>формацию  о  диагностике  и  лечении</a:t>
            </a:r>
          </a:p>
          <a:p>
            <a:pPr>
              <a:buNone/>
            </a:pPr>
            <a:r>
              <a:rPr lang="ru-RU" sz="1400" dirty="0" smtClean="0"/>
              <a:t>основных  онкологических   заболева – </a:t>
            </a:r>
          </a:p>
          <a:p>
            <a:pPr>
              <a:buNone/>
            </a:pPr>
            <a:r>
              <a:rPr lang="ru-RU" sz="1400" dirty="0" smtClean="0"/>
              <a:t>ний  у  детей.</a:t>
            </a:r>
          </a:p>
          <a:p>
            <a:pPr>
              <a:buNone/>
            </a:pPr>
            <a:r>
              <a:rPr lang="ru-RU" sz="1400" dirty="0" smtClean="0"/>
              <a:t>    Для  детских  онкологов,  гематологов,</a:t>
            </a:r>
          </a:p>
          <a:p>
            <a:pPr>
              <a:buNone/>
            </a:pPr>
            <a:r>
              <a:rPr lang="ru-RU" sz="1400" dirty="0" smtClean="0"/>
              <a:t>педиатров  и  других  специалистов.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Книга  посвящена  актуальным  </a:t>
            </a:r>
          </a:p>
          <a:p>
            <a:pPr>
              <a:buNone/>
            </a:pPr>
            <a:r>
              <a:rPr lang="ru-RU" sz="1400" dirty="0" smtClean="0"/>
              <a:t>вопросам  и  ответам  по  детской   онко-</a:t>
            </a:r>
          </a:p>
          <a:p>
            <a:pPr>
              <a:buNone/>
            </a:pPr>
            <a:r>
              <a:rPr lang="ru-RU" sz="1400" dirty="0" smtClean="0"/>
              <a:t>логии  и  гематологии.</a:t>
            </a:r>
          </a:p>
          <a:p>
            <a:pPr>
              <a:buNone/>
            </a:pPr>
            <a:r>
              <a:rPr lang="ru-RU" sz="1400" dirty="0" smtClean="0"/>
              <a:t>      Для  студентов-медиков, онкологов,</a:t>
            </a:r>
          </a:p>
          <a:p>
            <a:pPr>
              <a:buNone/>
            </a:pPr>
            <a:r>
              <a:rPr lang="ru-RU" sz="1400" dirty="0" smtClean="0"/>
              <a:t>педиатров, гематологов.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4098" name="Picture 2" descr="D:\Мои документы\дет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72008"/>
            <a:ext cx="2166937" cy="18573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4099" name="Picture 3" descr="D:\Мои документы\тетна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00174"/>
            <a:ext cx="2143140" cy="2571768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00" name="Picture 4" descr="D:\Мои документы\секрет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571876"/>
            <a:ext cx="2286016" cy="2857520"/>
          </a:xfrm>
          <a:prstGeom prst="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четка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47675"/>
            <a:ext cx="4357718" cy="820738"/>
          </a:xfrm>
        </p:spPr>
        <p:txBody>
          <a:bodyPr/>
          <a:lstStyle/>
          <a:p>
            <a:r>
              <a:rPr lang="ru-RU" sz="2000" i="1" dirty="0" smtClean="0"/>
              <a:t>ПЕРИОДИЧЕСКИЕ</a:t>
            </a:r>
            <a:br>
              <a:rPr lang="ru-RU" sz="2000" i="1" dirty="0" smtClean="0"/>
            </a:br>
            <a:r>
              <a:rPr lang="ru-RU" sz="2000" i="1" dirty="0" smtClean="0"/>
              <a:t>ИЗДАНИЯ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1857364"/>
            <a:ext cx="4000528" cy="4537074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</a:t>
            </a:r>
            <a:r>
              <a:rPr lang="en-US" sz="1600" dirty="0" smtClean="0"/>
              <a:t>“</a:t>
            </a:r>
            <a:r>
              <a:rPr lang="ru-RU" sz="1400" dirty="0" smtClean="0"/>
              <a:t>ВОПРОСЫ ОНКОЛОГИИ</a:t>
            </a:r>
            <a:r>
              <a:rPr lang="en-US" sz="1400" dirty="0" smtClean="0"/>
              <a:t>” </a:t>
            </a:r>
            <a:r>
              <a:rPr lang="en-US" sz="1600" dirty="0" smtClean="0"/>
              <a:t>– </a:t>
            </a:r>
            <a:r>
              <a:rPr lang="ru-RU" sz="1600" dirty="0" smtClean="0"/>
              <a:t>старейший</a:t>
            </a:r>
          </a:p>
          <a:p>
            <a:pPr>
              <a:buNone/>
            </a:pPr>
            <a:r>
              <a:rPr lang="ru-RU" sz="1600" dirty="0" smtClean="0"/>
              <a:t>научно-практический журнал. Входит в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перечень  ВАК  РФ  рецензируемых изданий</a:t>
            </a:r>
          </a:p>
          <a:p>
            <a:pPr>
              <a:buNone/>
            </a:pPr>
            <a:r>
              <a:rPr lang="ru-RU" sz="1600" dirty="0" smtClean="0"/>
              <a:t>     Основными темами публикаций яв –</a:t>
            </a:r>
          </a:p>
          <a:p>
            <a:pPr>
              <a:buNone/>
            </a:pPr>
            <a:r>
              <a:rPr lang="ru-RU" sz="1600" dirty="0" smtClean="0"/>
              <a:t>ляются – клиническая онкология, ис – </a:t>
            </a:r>
          </a:p>
          <a:p>
            <a:pPr>
              <a:buNone/>
            </a:pPr>
            <a:r>
              <a:rPr lang="ru-RU" sz="1600" dirty="0" smtClean="0"/>
              <a:t>следования  рака.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</a:t>
            </a:r>
            <a:r>
              <a:rPr lang="en-US" sz="1600" dirty="0" smtClean="0"/>
              <a:t>“</a:t>
            </a:r>
            <a:r>
              <a:rPr lang="ru-RU" sz="1400" dirty="0" smtClean="0"/>
              <a:t>СОВРЕМЕННАЯ ОНКОЛОГИЯ</a:t>
            </a:r>
            <a:r>
              <a:rPr lang="en-US" sz="1400" dirty="0" smtClean="0"/>
              <a:t>” – </a:t>
            </a:r>
            <a:r>
              <a:rPr lang="ru-RU" sz="1400" dirty="0" smtClean="0"/>
              <a:t>науч-</a:t>
            </a:r>
          </a:p>
          <a:p>
            <a:pPr>
              <a:buNone/>
            </a:pPr>
            <a:r>
              <a:rPr lang="ru-RU" sz="1400" dirty="0" smtClean="0"/>
              <a:t>но -  практический  рецензируемый  журнал.</a:t>
            </a:r>
          </a:p>
          <a:p>
            <a:pPr>
              <a:buNone/>
            </a:pPr>
            <a:r>
              <a:rPr lang="ru-RU" sz="1400" dirty="0" smtClean="0"/>
              <a:t>Издание выходит с периодичностью 4 номе –</a:t>
            </a:r>
          </a:p>
          <a:p>
            <a:pPr>
              <a:buNone/>
            </a:pPr>
            <a:r>
              <a:rPr lang="ru-RU" sz="1400" dirty="0" smtClean="0"/>
              <a:t>ра  в  год. Публикуются  работы ученых  и </a:t>
            </a:r>
          </a:p>
          <a:p>
            <a:pPr>
              <a:buNone/>
            </a:pPr>
            <a:r>
              <a:rPr lang="ru-RU" sz="1400" dirty="0" smtClean="0"/>
              <a:t> практических  врачей  России  и  зарубеж – </a:t>
            </a:r>
          </a:p>
          <a:p>
            <a:pPr>
              <a:buNone/>
            </a:pPr>
            <a:r>
              <a:rPr lang="ru-RU" sz="1400" dirty="0" smtClean="0"/>
              <a:t>ных  стран.</a:t>
            </a:r>
          </a:p>
          <a:p>
            <a:pPr>
              <a:buNone/>
            </a:pPr>
            <a:r>
              <a:rPr lang="ru-RU" sz="1400" dirty="0" smtClean="0"/>
              <a:t>      Основная  тематика  -  клинические</a:t>
            </a:r>
          </a:p>
          <a:p>
            <a:pPr>
              <a:buNone/>
            </a:pPr>
            <a:r>
              <a:rPr lang="ru-RU" sz="1400" dirty="0" smtClean="0"/>
              <a:t> проблемы  онкологии.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428736"/>
            <a:ext cx="3275011" cy="471490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Мои документы\вопр он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643050"/>
            <a:ext cx="2143141" cy="242889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7" name="Picture 3" descr="D:\Мои документы\совон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143248"/>
            <a:ext cx="2071702" cy="250033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32" name="Picture 8" descr="D:\Мои документы\онкоколла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7166"/>
            <a:ext cx="2571768" cy="14287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47675"/>
            <a:ext cx="5102234" cy="820738"/>
          </a:xfrm>
        </p:spPr>
        <p:txBody>
          <a:bodyPr/>
          <a:lstStyle/>
          <a:p>
            <a:pPr algn="l"/>
            <a:r>
              <a:rPr lang="ru-RU" sz="1600" dirty="0" smtClean="0"/>
              <a:t>   615</a:t>
            </a:r>
            <a:br>
              <a:rPr lang="ru-RU" sz="1600" dirty="0" smtClean="0"/>
            </a:br>
            <a:r>
              <a:rPr lang="ru-RU" sz="1600" dirty="0" smtClean="0"/>
              <a:t>   Л43  Лекарственные растения в онкологии. – М.:</a:t>
            </a:r>
            <a:br>
              <a:rPr lang="ru-RU" sz="1600" dirty="0" smtClean="0"/>
            </a:br>
            <a:r>
              <a:rPr lang="ru-RU" sz="1600" dirty="0" smtClean="0"/>
              <a:t>          Практическая медицина, 2007. – 445 с.: ил.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В книге  на научной основе</a:t>
            </a:r>
          </a:p>
          <a:p>
            <a:pPr>
              <a:buNone/>
            </a:pPr>
            <a:r>
              <a:rPr lang="ru-RU" sz="1800" dirty="0" smtClean="0"/>
              <a:t>подробно рассмотрены общие и </a:t>
            </a:r>
          </a:p>
          <a:p>
            <a:pPr>
              <a:buNone/>
            </a:pPr>
            <a:r>
              <a:rPr lang="ru-RU" sz="1800" dirty="0" smtClean="0"/>
              <a:t>частные  вопросы  фитотерапии</a:t>
            </a:r>
          </a:p>
          <a:p>
            <a:pPr>
              <a:buNone/>
            </a:pPr>
            <a:r>
              <a:rPr lang="ru-RU" sz="1800" dirty="0" smtClean="0"/>
              <a:t>онкологических заболеваний.</a:t>
            </a:r>
          </a:p>
          <a:p>
            <a:pPr>
              <a:buNone/>
            </a:pPr>
            <a:r>
              <a:rPr lang="ru-RU" sz="1800" dirty="0" smtClean="0"/>
              <a:t>Предлагаются апробированные</a:t>
            </a:r>
          </a:p>
          <a:p>
            <a:pPr>
              <a:buNone/>
            </a:pPr>
            <a:r>
              <a:rPr lang="ru-RU" sz="1800" dirty="0" smtClean="0"/>
              <a:t>методы лечения и реабилитации</a:t>
            </a:r>
          </a:p>
          <a:p>
            <a:pPr>
              <a:buNone/>
            </a:pPr>
            <a:r>
              <a:rPr lang="ru-RU" sz="1800" dirty="0" smtClean="0"/>
              <a:t>онкологических  больных с исполь-</a:t>
            </a:r>
          </a:p>
          <a:p>
            <a:pPr>
              <a:buNone/>
            </a:pPr>
            <a:r>
              <a:rPr lang="ru-RU" sz="1800" dirty="0" smtClean="0"/>
              <a:t>зованием растительных средств</a:t>
            </a:r>
          </a:p>
          <a:p>
            <a:pPr>
              <a:buNone/>
            </a:pPr>
            <a:r>
              <a:rPr lang="ru-RU" sz="1800" dirty="0" smtClean="0"/>
              <a:t>на разных стадиях процесса лече –</a:t>
            </a:r>
          </a:p>
          <a:p>
            <a:pPr>
              <a:buNone/>
            </a:pPr>
            <a:r>
              <a:rPr lang="ru-RU" sz="1800" dirty="0" smtClean="0"/>
              <a:t>ния  болезни.</a:t>
            </a:r>
            <a:endParaRPr lang="ru-RU" sz="2000" dirty="0"/>
          </a:p>
        </p:txBody>
      </p:sp>
      <p:pic>
        <p:nvPicPr>
          <p:cNvPr id="2050" name="Picture 2" descr="D:\Мои документы\фи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3071835" cy="3286148"/>
          </a:xfrm>
          <a:prstGeom prst="rect">
            <a:avLst/>
          </a:prstGeom>
          <a:noFill/>
        </p:spPr>
      </p:pic>
      <p:pic>
        <p:nvPicPr>
          <p:cNvPr id="2051" name="Picture 3" descr="D:\Мои документы\травы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2071702" cy="1285884"/>
          </a:xfrm>
          <a:prstGeom prst="rect">
            <a:avLst/>
          </a:prstGeom>
          <a:noFill/>
        </p:spPr>
      </p:pic>
      <p:pic>
        <p:nvPicPr>
          <p:cNvPr id="2053" name="Picture 5" descr="D:\Мои документы\бабоч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072074"/>
            <a:ext cx="1833577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проф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продук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0"/>
            <a:ext cx="91535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 smtClean="0"/>
              <a:t>ВСЕ  ПРЕДСТАВЛЕННЫЕ  НА  ВЫСТАВКЕ  КНИГИ</a:t>
            </a:r>
            <a:br>
              <a:rPr lang="ru-RU" sz="2000" i="1" dirty="0" smtClean="0"/>
            </a:br>
            <a:r>
              <a:rPr lang="ru-RU" sz="2000" i="1" dirty="0" smtClean="0"/>
              <a:t>НАХОДЯТСЯ  В  НАУЧНОМ  ЧИТАЛЬНОМ  ЗАЛЕ</a:t>
            </a:r>
            <a:endParaRPr lang="ru-RU" sz="2000" i="1" dirty="0"/>
          </a:p>
        </p:txBody>
      </p:sp>
      <p:pic>
        <p:nvPicPr>
          <p:cNvPr id="6146" name="Picture 2" descr="D:\Мои документы\книги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535785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ои документы\ра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9144000" cy="3500438"/>
          </a:xfrm>
          <a:prstGeom prst="rect">
            <a:avLst/>
          </a:prstGeom>
          <a:noFill/>
        </p:spPr>
      </p:pic>
      <p:pic>
        <p:nvPicPr>
          <p:cNvPr id="2051" name="Picture 3" descr="D:\Мои документы\гиппократ.png"/>
          <p:cNvPicPr>
            <a:picLocks noChangeAspect="1" noChangeArrowheads="1"/>
          </p:cNvPicPr>
          <p:nvPr/>
        </p:nvPicPr>
        <p:blipFill>
          <a:blip r:embed="rId4"/>
          <a:srcRect b="-1754"/>
          <a:stretch>
            <a:fillRect/>
          </a:stretch>
        </p:blipFill>
        <p:spPr bwMode="auto">
          <a:xfrm>
            <a:off x="0" y="-357214"/>
            <a:ext cx="914400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цвет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28652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Выставка подготовлена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вед. Библиотекарем О.А.Яковенко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Мои документы\тек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2786058"/>
            <a:ext cx="7129462" cy="350046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000" dirty="0" smtClean="0"/>
              <a:t>Онкология – огромная область. Подключение одного метода не всегда может повлиять на результаты лечения. В зависимости от вида опухоли, от того, какой орган поражен злокачественными клетками, какова их гистологическая структура, выбирается тот или другой алгоритм лечения – хирургия, лучевая  или хмиотерапия , таргентные препараты. Но эффект лечения зависит от многих факторов. Поэтому чем больше методов может применить онколог, тем больше шансов вылечить конкретного больного</a:t>
            </a:r>
            <a:endParaRPr lang="ru-RU" sz="2000" dirty="0"/>
          </a:p>
        </p:txBody>
      </p:sp>
      <p:pic>
        <p:nvPicPr>
          <p:cNvPr id="1026" name="Picture 2" descr="D:\Мои документы\револю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620001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127875" cy="1214446"/>
          </a:xfrm>
        </p:spPr>
        <p:txBody>
          <a:bodyPr/>
          <a:lstStyle/>
          <a:p>
            <a:pPr algn="l"/>
            <a:r>
              <a:rPr lang="ru-RU" sz="1600" b="0" dirty="0" smtClean="0"/>
              <a:t>616 – 07</a:t>
            </a:r>
            <a:br>
              <a:rPr lang="ru-RU" sz="1600" b="0" dirty="0" smtClean="0"/>
            </a:br>
            <a:r>
              <a:rPr lang="ru-RU" sz="1600" b="0" dirty="0" smtClean="0"/>
              <a:t>Т 80      </a:t>
            </a:r>
            <a:r>
              <a:rPr lang="ru-RU" sz="1800" dirty="0" smtClean="0"/>
              <a:t>Труфанов  Г.Е., Рамешвили Т.Е. Лучевая  диагностика опухолей  головного  мозга(Атлас КТ и МРТ- изображений): Руководство  для  врачей. – СПб.: ЭЛБИ-СПб,2007.. – 326с.: ил.</a:t>
            </a:r>
            <a:br>
              <a:rPr lang="ru-RU" sz="18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9025" y="1357298"/>
            <a:ext cx="3959255" cy="4735527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В руководстве  представлены  КТ и МРТ – изображения  различных гистологических  типов  опухолей головного  мозга. Кроме того, в руководстве  приводятся  изображения опухолей  по данным  краниографии, дигитальной  ангиографиии ,    однофотонной  и позитронно - эмиссионной  компьютерной томографии.</a:t>
            </a:r>
          </a:p>
          <a:p>
            <a:pPr>
              <a:buNone/>
            </a:pPr>
            <a:r>
              <a:rPr lang="ru-RU" sz="1600" dirty="0" smtClean="0"/>
              <a:t>           Руководство  предназначено  врачам - рентгенологам,  специалистам  по лучевой диагностики, нейрохирургам  и неврологам.</a:t>
            </a:r>
            <a:endParaRPr lang="ru-RU" sz="1600" dirty="0"/>
          </a:p>
        </p:txBody>
      </p:sp>
      <p:pic>
        <p:nvPicPr>
          <p:cNvPr id="1026" name="Picture 2" descr="D:\Мои документы\атл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3214710" cy="4357718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286512" cy="1571612"/>
          </a:xfrm>
          <a:ln>
            <a:noFill/>
          </a:ln>
        </p:spPr>
        <p:txBody>
          <a:bodyPr/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616-07</a:t>
            </a:r>
            <a:br>
              <a:rPr lang="ru-RU" sz="1400" dirty="0" smtClean="0"/>
            </a:br>
            <a:r>
              <a:rPr lang="ru-RU" sz="1400" dirty="0" smtClean="0"/>
              <a:t>С 565     Совмещенная  позитронно-эмиссионная  и  компьютерная томография в онкологии,- СПб.:</a:t>
            </a:r>
            <a:r>
              <a:rPr lang="en-US" sz="1400" dirty="0" smtClean="0"/>
              <a:t>  </a:t>
            </a:r>
            <a:r>
              <a:rPr lang="ru-RU" sz="1400" dirty="0" smtClean="0"/>
              <a:t>«ЭЛБИ-СПб»,  2005. – 124 с.</a:t>
            </a:r>
            <a:br>
              <a:rPr lang="ru-RU" sz="1400" dirty="0" smtClean="0"/>
            </a:br>
            <a:r>
              <a:rPr lang="ru-RU" sz="1400" dirty="0" smtClean="0"/>
              <a:t>616 – 073</a:t>
            </a:r>
            <a:br>
              <a:rPr lang="ru-RU" sz="1400" dirty="0" smtClean="0"/>
            </a:br>
            <a:r>
              <a:rPr lang="ru-RU" sz="1400" dirty="0" smtClean="0"/>
              <a:t>С 565    Совмещенная  позитронно-эмиссионная  и  компьютерная томография в диагностике  опухолей  головного  мозга.- СПб. «ЭЛБИ-СПб»,  2005.  -  94с.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786742" cy="464347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          Монографии  посвящены </a:t>
            </a:r>
          </a:p>
          <a:p>
            <a:pPr>
              <a:buNone/>
            </a:pPr>
            <a:r>
              <a:rPr lang="ru-RU" sz="1800" b="1" dirty="0" smtClean="0"/>
              <a:t>изучению нового метода диаг-</a:t>
            </a:r>
          </a:p>
          <a:p>
            <a:pPr>
              <a:buNone/>
            </a:pPr>
            <a:r>
              <a:rPr lang="ru-RU" sz="1800" b="1" dirty="0" smtClean="0"/>
              <a:t>ностики опухолей различной  </a:t>
            </a:r>
          </a:p>
          <a:p>
            <a:pPr>
              <a:buNone/>
            </a:pPr>
            <a:r>
              <a:rPr lang="ru-RU" sz="1800" b="1" dirty="0" smtClean="0"/>
              <a:t>локализации и диагностики опу-</a:t>
            </a:r>
          </a:p>
          <a:p>
            <a:pPr>
              <a:buNone/>
            </a:pPr>
            <a:r>
              <a:rPr lang="ru-RU" sz="1800" b="1" dirty="0" smtClean="0"/>
              <a:t>олей головного мозга .</a:t>
            </a:r>
          </a:p>
          <a:p>
            <a:pPr>
              <a:buNone/>
            </a:pPr>
            <a:r>
              <a:rPr lang="ru-RU" sz="1800" b="1" dirty="0" smtClean="0"/>
              <a:t>          Даются практические ре-</a:t>
            </a:r>
          </a:p>
          <a:p>
            <a:pPr>
              <a:buNone/>
            </a:pPr>
            <a:r>
              <a:rPr lang="ru-RU" sz="1800" b="1" dirty="0" smtClean="0"/>
              <a:t> комендации по проведению </a:t>
            </a:r>
          </a:p>
          <a:p>
            <a:pPr>
              <a:buNone/>
            </a:pPr>
            <a:r>
              <a:rPr lang="ru-RU" sz="1800" b="1" dirty="0" smtClean="0"/>
              <a:t>совмещенной ПЭТ – КТ при об-</a:t>
            </a:r>
          </a:p>
          <a:p>
            <a:pPr>
              <a:buNone/>
            </a:pPr>
            <a:r>
              <a:rPr lang="ru-RU" sz="1800" b="1" dirty="0" smtClean="0"/>
              <a:t>следовании больных.</a:t>
            </a:r>
          </a:p>
          <a:p>
            <a:pPr>
              <a:buNone/>
            </a:pPr>
            <a:r>
              <a:rPr lang="ru-RU" sz="1800" b="1" dirty="0" smtClean="0"/>
              <a:t>           Для специалистов по лу-</a:t>
            </a:r>
          </a:p>
          <a:p>
            <a:pPr>
              <a:buNone/>
            </a:pPr>
            <a:r>
              <a:rPr lang="ru-RU" sz="1800" b="1" dirty="0" smtClean="0"/>
              <a:t>чевой диагностики, а также для </a:t>
            </a:r>
          </a:p>
          <a:p>
            <a:pPr>
              <a:buNone/>
            </a:pPr>
            <a:r>
              <a:rPr lang="ru-RU" sz="1800" b="1" dirty="0" smtClean="0"/>
              <a:t>врачей, занимающихся диагнос-</a:t>
            </a:r>
          </a:p>
          <a:p>
            <a:pPr>
              <a:buNone/>
            </a:pPr>
            <a:r>
              <a:rPr lang="ru-RU" sz="1800" b="1" dirty="0" smtClean="0"/>
              <a:t>тикой и лечением онкологичес-</a:t>
            </a:r>
          </a:p>
          <a:p>
            <a:pPr>
              <a:buNone/>
            </a:pPr>
            <a:r>
              <a:rPr lang="ru-RU" sz="1800" b="1" dirty="0" smtClean="0"/>
              <a:t>ких  больных.</a:t>
            </a:r>
          </a:p>
          <a:p>
            <a:endParaRPr lang="ru-RU" sz="1800" b="1" dirty="0"/>
          </a:p>
        </p:txBody>
      </p:sp>
      <p:pic>
        <p:nvPicPr>
          <p:cNvPr id="1027" name="Picture 3" descr="D:\Мои документы\пэт г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785926"/>
            <a:ext cx="1857388" cy="2500330"/>
          </a:xfrm>
          <a:prstGeom prst="rect">
            <a:avLst/>
          </a:prstGeom>
          <a:noFill/>
          <a:ln w="76200">
            <a:solidFill>
              <a:schemeClr val="bg1">
                <a:lumMod val="40000"/>
                <a:lumOff val="60000"/>
              </a:schemeClr>
            </a:solidFill>
          </a:ln>
          <a:effectLst/>
          <a:scene3d>
            <a:camera prst="isometricOffAxis2Left"/>
            <a:lightRig rig="threePt" dir="t"/>
          </a:scene3d>
          <a:sp3d>
            <a:bevelT prst="angle"/>
          </a:sp3d>
        </p:spPr>
      </p:pic>
      <p:pic>
        <p:nvPicPr>
          <p:cNvPr id="1028" name="Picture 4" descr="D:\Мои документы\пэт он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1905000" cy="2609850"/>
          </a:xfrm>
          <a:prstGeom prst="rect">
            <a:avLst/>
          </a:prstGeom>
          <a:noFill/>
          <a:ln w="76200">
            <a:solidFill>
              <a:srgbClr val="92D050"/>
            </a:solidFill>
          </a:ln>
          <a:effectLst/>
          <a:scene3d>
            <a:camera prst="isometricOffAxis2Left"/>
            <a:lightRig rig="threePt" dir="t"/>
          </a:scene3d>
          <a:sp3d>
            <a:bevelT prst="angle"/>
          </a:sp3d>
        </p:spPr>
      </p:pic>
      <p:pic>
        <p:nvPicPr>
          <p:cNvPr id="8194" name="Picture 2" descr="D:\Мои документы\гол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2071701" cy="1357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0"/>
            <a:ext cx="6072198" cy="2000240"/>
          </a:xfrm>
        </p:spPr>
        <p:txBody>
          <a:bodyPr/>
          <a:lstStyle/>
          <a:p>
            <a:pPr algn="l"/>
            <a:r>
              <a:rPr lang="ru-RU" sz="1200" dirty="0" smtClean="0"/>
              <a:t>616-07</a:t>
            </a:r>
            <a:br>
              <a:rPr lang="ru-RU" sz="1200" dirty="0" smtClean="0"/>
            </a:br>
            <a:r>
              <a:rPr lang="ru-RU" sz="1200" dirty="0" smtClean="0"/>
              <a:t> П692  </a:t>
            </a:r>
            <a:r>
              <a:rPr lang="ru-RU" sz="1400" dirty="0" smtClean="0"/>
              <a:t>Практическая  ультразвуковая  диагностика ; руководство  для врачей : в 5т. Т. 1.Ультразвуковая диагностика  заболеваний органов брюшной  полости.- М.: ГЭОТАР – Медиа,  2016.-240с.: ил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616-073</a:t>
            </a:r>
            <a:br>
              <a:rPr lang="ru-RU" sz="1200" dirty="0" smtClean="0"/>
            </a:br>
            <a:r>
              <a:rPr lang="ru-RU" sz="1200" dirty="0" smtClean="0"/>
              <a:t> С717  </a:t>
            </a:r>
            <a:r>
              <a:rPr lang="ru-RU" sz="1400" dirty="0" smtClean="0"/>
              <a:t>А.А.Сперанская. Ккомпьютерно-томографическая   диагностика новообразований  глотки, челюстно-лицевой  области  и  гортани.- СПб.: «ЭЛБИ-СПб»,  2006. – 118с.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1857364"/>
            <a:ext cx="3487737" cy="4357718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 В  руководстве представлены данные по использованию различных методик ультразвукового исследования в  диагностике заболеваний различных органов и систем.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9025" y="1857364"/>
            <a:ext cx="3489325" cy="423546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В книге обобщен опыт  комплексного компьютерно -     томографического обследования больных с новообразованиями верхних отделов дыхательного тракта.</a:t>
            </a:r>
            <a:endParaRPr lang="ru-RU" sz="1600" dirty="0"/>
          </a:p>
        </p:txBody>
      </p:sp>
      <p:pic>
        <p:nvPicPr>
          <p:cNvPr id="2050" name="Picture 2" descr="D:\Мои документы\onkolog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2357454" cy="1500198"/>
          </a:xfrm>
          <a:prstGeom prst="rect">
            <a:avLst/>
          </a:prstGeom>
          <a:noFill/>
        </p:spPr>
      </p:pic>
      <p:pic>
        <p:nvPicPr>
          <p:cNvPr id="2051" name="Picture 3" descr="D:\Мои документы\уз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86190"/>
            <a:ext cx="1857388" cy="24288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3" name="Picture 5" descr="D:\Мои документы\сперанская 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714752"/>
            <a:ext cx="1857388" cy="2500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597541" cy="1035052"/>
          </a:xfrm>
        </p:spPr>
        <p:txBody>
          <a:bodyPr/>
          <a:lstStyle/>
          <a:p>
            <a:pPr algn="l"/>
            <a:r>
              <a:rPr lang="ru-RU" sz="1400" dirty="0" smtClean="0"/>
              <a:t>616-006</a:t>
            </a:r>
            <a:br>
              <a:rPr lang="ru-RU" sz="1400" dirty="0" smtClean="0"/>
            </a:br>
            <a:r>
              <a:rPr lang="ru-RU" sz="1400" dirty="0" smtClean="0"/>
              <a:t>О-588 </a:t>
            </a:r>
            <a:r>
              <a:rPr lang="ru-RU" sz="1800" dirty="0" smtClean="0"/>
              <a:t> Онкология</a:t>
            </a:r>
            <a:r>
              <a:rPr lang="ru-RU" sz="1600" dirty="0" smtClean="0"/>
              <a:t> : национальное  руководство/ под  ред . акад.  РАМН  В.И. Чиссова.- М.: ГЭОТАР - Медиа,  2014. - 1072с.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1571611"/>
            <a:ext cx="7129462" cy="452121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  </a:t>
            </a:r>
            <a:r>
              <a:rPr lang="ru-RU" sz="1800" dirty="0" smtClean="0"/>
              <a:t>Национальное руководство по </a:t>
            </a:r>
          </a:p>
          <a:p>
            <a:pPr>
              <a:buNone/>
            </a:pPr>
            <a:r>
              <a:rPr lang="ru-RU" sz="1800" dirty="0" smtClean="0"/>
              <a:t>      онкологии содержит современную</a:t>
            </a:r>
          </a:p>
          <a:p>
            <a:pPr>
              <a:buNone/>
            </a:pPr>
            <a:r>
              <a:rPr lang="ru-RU" sz="1800" dirty="0" smtClean="0"/>
              <a:t>      и актуальную информацию о диаг-</a:t>
            </a:r>
          </a:p>
          <a:p>
            <a:pPr>
              <a:buNone/>
            </a:pPr>
            <a:r>
              <a:rPr lang="ru-RU" sz="1800" dirty="0" smtClean="0"/>
              <a:t>      ностике и лечении основных онко-</a:t>
            </a:r>
          </a:p>
          <a:p>
            <a:pPr>
              <a:buNone/>
            </a:pPr>
            <a:r>
              <a:rPr lang="ru-RU" sz="1800" dirty="0" smtClean="0"/>
              <a:t>      логических синдромов и заболева-</a:t>
            </a:r>
          </a:p>
          <a:p>
            <a:pPr>
              <a:buNone/>
            </a:pPr>
            <a:r>
              <a:rPr lang="ru-RU" sz="1800" dirty="0" smtClean="0"/>
              <a:t>      ний.</a:t>
            </a:r>
          </a:p>
          <a:p>
            <a:pPr>
              <a:buNone/>
            </a:pPr>
            <a:r>
              <a:rPr lang="ru-RU" sz="1800" dirty="0" smtClean="0"/>
              <a:t>            Приложение к руководству на </a:t>
            </a:r>
          </a:p>
          <a:p>
            <a:pPr>
              <a:buNone/>
            </a:pPr>
            <a:r>
              <a:rPr lang="ru-RU" sz="1800" dirty="0" smtClean="0"/>
              <a:t>      компакт-диске.</a:t>
            </a:r>
          </a:p>
          <a:p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Предназначено для онкологов,</a:t>
            </a:r>
          </a:p>
          <a:p>
            <a:pPr>
              <a:buNone/>
            </a:pPr>
            <a:r>
              <a:rPr lang="ru-RU" sz="1800" dirty="0" smtClean="0"/>
              <a:t>       хирургов, аспирантов , студентов</a:t>
            </a:r>
          </a:p>
          <a:p>
            <a:pPr>
              <a:buNone/>
            </a:pPr>
            <a:r>
              <a:rPr lang="ru-RU" sz="1800" dirty="0" smtClean="0"/>
              <a:t>       старших курсов медицинских вузов.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3074" name="Picture 2" descr="D:\Мои документы\проти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2162171" cy="1285884"/>
          </a:xfrm>
          <a:prstGeom prst="rect">
            <a:avLst/>
          </a:prstGeom>
          <a:noFill/>
        </p:spPr>
      </p:pic>
      <p:pic>
        <p:nvPicPr>
          <p:cNvPr id="3075" name="Picture 3" descr="D:\Мои документы\на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928802"/>
            <a:ext cx="2143140" cy="3143272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glow rad="101600">
              <a:srgbClr val="00B050">
                <a:alpha val="60000"/>
              </a:srgb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286512" cy="1857364"/>
          </a:xfrm>
        </p:spPr>
        <p:txBody>
          <a:bodyPr/>
          <a:lstStyle/>
          <a:p>
            <a:pPr algn="l"/>
            <a:r>
              <a:rPr lang="ru-RU" sz="1400" dirty="0" smtClean="0"/>
              <a:t>616 – 07</a:t>
            </a:r>
            <a:br>
              <a:rPr lang="ru-RU" sz="1400" dirty="0" smtClean="0"/>
            </a:br>
            <a:r>
              <a:rPr lang="ru-RU" sz="1400" dirty="0" smtClean="0"/>
              <a:t>Ш 733  Шмидт, Г.  Дифференциальная диагностика  при  ультразвуковых исследованиях / пер. с англ. М.: МЕДпресс-информ, 2014. –  816с.</a:t>
            </a:r>
            <a:br>
              <a:rPr lang="ru-RU" sz="1400" dirty="0" smtClean="0"/>
            </a:br>
            <a:r>
              <a:rPr lang="ru-RU" sz="1400" dirty="0" smtClean="0"/>
              <a:t>616-07</a:t>
            </a:r>
            <a:br>
              <a:rPr lang="ru-RU" sz="1400" dirty="0" smtClean="0"/>
            </a:br>
            <a:r>
              <a:rPr lang="ru-RU" sz="1400" dirty="0" smtClean="0"/>
              <a:t>Х 849  Хостен, Н.   Компьютерная  томография  головы  и  позвоночника/ пер. с нем. – М. : МЕДпресс – информ,  2013. –  576с.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1571612"/>
            <a:ext cx="3500462" cy="4537074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          Книга является исчерпывающим</a:t>
            </a:r>
          </a:p>
          <a:p>
            <a:pPr>
              <a:buNone/>
            </a:pPr>
            <a:r>
              <a:rPr lang="ru-RU" sz="1400" dirty="0" smtClean="0"/>
              <a:t>руководством  по  дифференциальной</a:t>
            </a:r>
          </a:p>
          <a:p>
            <a:pPr>
              <a:buNone/>
            </a:pPr>
            <a:r>
              <a:rPr lang="ru-RU" sz="1400" dirty="0" smtClean="0"/>
              <a:t>диагностике  при УЗИ и претендует  на</a:t>
            </a:r>
          </a:p>
          <a:p>
            <a:pPr>
              <a:buNone/>
            </a:pPr>
            <a:r>
              <a:rPr lang="ru-RU" sz="1400" dirty="0" smtClean="0"/>
              <a:t>роль  настольной  для  врачей  многих</a:t>
            </a:r>
          </a:p>
          <a:p>
            <a:pPr>
              <a:buNone/>
            </a:pPr>
            <a:r>
              <a:rPr lang="ru-RU" sz="1400" dirty="0" smtClean="0"/>
              <a:t>специальностей.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571612"/>
            <a:ext cx="3714776" cy="4608512"/>
          </a:xfrm>
        </p:spPr>
        <p:txBody>
          <a:bodyPr/>
          <a:lstStyle/>
          <a:p>
            <a:pPr>
              <a:buNone/>
            </a:pPr>
            <a:r>
              <a:rPr lang="ru-RU" sz="1400" i="1" dirty="0" smtClean="0"/>
              <a:t>         В издании  </a:t>
            </a:r>
            <a:r>
              <a:rPr lang="ru-RU" sz="1400" dirty="0" smtClean="0"/>
              <a:t>рассматриваются</a:t>
            </a:r>
          </a:p>
          <a:p>
            <a:pPr>
              <a:buNone/>
            </a:pPr>
            <a:r>
              <a:rPr lang="ru-RU" sz="1400" dirty="0" smtClean="0"/>
              <a:t>возможности  применения  КТ  для  </a:t>
            </a:r>
          </a:p>
          <a:p>
            <a:pPr>
              <a:buNone/>
            </a:pPr>
            <a:r>
              <a:rPr lang="ru-RU" sz="1400" dirty="0" smtClean="0"/>
              <a:t>диагностики  заболеваний  головы</a:t>
            </a:r>
          </a:p>
          <a:p>
            <a:pPr>
              <a:buNone/>
            </a:pPr>
            <a:r>
              <a:rPr lang="ru-RU" sz="1400" dirty="0" smtClean="0"/>
              <a:t>и  позвоночника.  Отражены  ново-</a:t>
            </a:r>
          </a:p>
          <a:p>
            <a:pPr>
              <a:buNone/>
            </a:pPr>
            <a:r>
              <a:rPr lang="ru-RU" sz="1400" dirty="0" smtClean="0"/>
              <a:t>введения  последних  лет.</a:t>
            </a:r>
            <a:endParaRPr lang="ru-RU" sz="1400" dirty="0"/>
          </a:p>
        </p:txBody>
      </p:sp>
      <p:pic>
        <p:nvPicPr>
          <p:cNvPr id="2050" name="Picture 2" descr="D:\Мои документы\век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214290"/>
            <a:ext cx="2000265" cy="1214446"/>
          </a:xfrm>
          <a:prstGeom prst="rect">
            <a:avLst/>
          </a:prstGeom>
          <a:noFill/>
        </p:spPr>
      </p:pic>
      <p:pic>
        <p:nvPicPr>
          <p:cNvPr id="2052" name="Picture 4" descr="D:\Мои документы\к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2286016" cy="307183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053" name="Picture 5" descr="D:\Мои документы\шмидт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14686"/>
            <a:ext cx="2286016" cy="3000396"/>
          </a:xfrm>
          <a:prstGeom prst="rect">
            <a:avLst/>
          </a:prstGeom>
          <a:noFill/>
          <a:ln w="76200">
            <a:solidFill>
              <a:schemeClr val="bg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book_presentation 2">
      <a:dk1>
        <a:srgbClr val="969696"/>
      </a:dk1>
      <a:lt1>
        <a:srgbClr val="DDDDDD"/>
      </a:lt1>
      <a:dk2>
        <a:srgbClr val="303060"/>
      </a:dk2>
      <a:lt2>
        <a:srgbClr val="FFFFFF"/>
      </a:lt2>
      <a:accent1>
        <a:srgbClr val="336699"/>
      </a:accent1>
      <a:accent2>
        <a:srgbClr val="6699FF"/>
      </a:accent2>
      <a:accent3>
        <a:srgbClr val="ADADB6"/>
      </a:accent3>
      <a:accent4>
        <a:srgbClr val="BDBDBD"/>
      </a:accent4>
      <a:accent5>
        <a:srgbClr val="ADB8CA"/>
      </a:accent5>
      <a:accent6>
        <a:srgbClr val="5C8AE7"/>
      </a:accent6>
      <a:hlink>
        <a:srgbClr val="918BDB"/>
      </a:hlink>
      <a:folHlink>
        <a:srgbClr val="B2B2B2"/>
      </a:folHlink>
    </a:clrScheme>
    <a:fontScheme name="book_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ook_presentation 1">
        <a:dk1>
          <a:srgbClr val="5F5F5F"/>
        </a:dk1>
        <a:lt1>
          <a:srgbClr val="FFFFFF"/>
        </a:lt1>
        <a:dk2>
          <a:srgbClr val="000000"/>
        </a:dk2>
        <a:lt2>
          <a:srgbClr val="B2B2B2"/>
        </a:lt2>
        <a:accent1>
          <a:srgbClr val="000000"/>
        </a:accent1>
        <a:accent2>
          <a:srgbClr val="C0C0C0"/>
        </a:accent2>
        <a:accent3>
          <a:srgbClr val="FFFFFF"/>
        </a:accent3>
        <a:accent4>
          <a:srgbClr val="505050"/>
        </a:accent4>
        <a:accent5>
          <a:srgbClr val="AAAAAA"/>
        </a:accent5>
        <a:accent6>
          <a:srgbClr val="AEAEAE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k_presentation 2">
        <a:dk1>
          <a:srgbClr val="969696"/>
        </a:dk1>
        <a:lt1>
          <a:srgbClr val="DDDDDD"/>
        </a:lt1>
        <a:dk2>
          <a:srgbClr val="303060"/>
        </a:dk2>
        <a:lt2>
          <a:srgbClr val="FFFFFF"/>
        </a:lt2>
        <a:accent1>
          <a:srgbClr val="336699"/>
        </a:accent1>
        <a:accent2>
          <a:srgbClr val="6699FF"/>
        </a:accent2>
        <a:accent3>
          <a:srgbClr val="ADADB6"/>
        </a:accent3>
        <a:accent4>
          <a:srgbClr val="BDBDBD"/>
        </a:accent4>
        <a:accent5>
          <a:srgbClr val="ADB8CA"/>
        </a:accent5>
        <a:accent6>
          <a:srgbClr val="5C8AE7"/>
        </a:accent6>
        <a:hlink>
          <a:srgbClr val="918BDB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1983</TotalTime>
  <Words>669</Words>
  <Application>Microsoft Office PowerPoint</Application>
  <PresentationFormat>Экран (4:3)</PresentationFormat>
  <Paragraphs>147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Виртуальная выставка</vt:lpstr>
      <vt:lpstr>Слайд 2</vt:lpstr>
      <vt:lpstr>Слайд 3</vt:lpstr>
      <vt:lpstr>Слайд 4</vt:lpstr>
      <vt:lpstr>616 – 07 Т 80      Труфанов  Г.Е., Рамешвили Т.Е. Лучевая  диагностика опухолей  головного  мозга(Атлас КТ и МРТ- изображений): Руководство  для  врачей. – СПб.: ЭЛБИ-СПб,2007.. – 326с.: ил.  </vt:lpstr>
      <vt:lpstr>  616-07 С 565     Совмещенная  позитронно-эмиссионная  и  компьютерная томография в онкологии,- СПб.:  «ЭЛБИ-СПб»,  2005. – 124 с. 616 – 073 С 565    Совмещенная  позитронно-эмиссионная  и  компьютерная томография в диагностике  опухолей  головного  мозга.- СПб. «ЭЛБИ-СПб»,  2005.  -  94с.  </vt:lpstr>
      <vt:lpstr>616-07  П692  Практическая  ультразвуковая  диагностика ; руководство  для врачей : в 5т. Т. 1.Ультразвуковая диагностика  заболеваний органов брюшной  полости.- М.: ГЭОТАР – Медиа,  2016.-240с.: ил. 616-073  С717  А.А.Сперанская. Ккомпьютерно-томографическая   диагностика новообразований  глотки, челюстно-лицевой  области  и  гортани.- СПб.: «ЭЛБИ-СПб»,  2006. – 118с. </vt:lpstr>
      <vt:lpstr>616-006 О-588  Онкология : национальное  руководство/ под  ред . акад.  РАМН  В.И. Чиссова.- М.: ГЭОТАР - Медиа,  2014. - 1072с.</vt:lpstr>
      <vt:lpstr>616 – 07 Ш 733  Шмидт, Г.  Дифференциальная диагностика  при  ультразвуковых исследованиях / пер. с англ. М.: МЕДпресс-информ, 2014. –  816с. 616-07 Х 849  Хостен, Н.   Компьютерная  томография  головы  и  позвоночника/ пер. с нем. – М. : МЕДпресс – информ,  2013. –  576с. </vt:lpstr>
      <vt:lpstr>616 – 07   Р 851  Руководство  по  лучевой  диагностике  заболеваний  молочных желез./ под  ред. Г.Е. Труфанова. – СПб. : «ЭЛБИ - СПб»,  2009. –  351с.,  ил. 618   К 493  Клиническая онкогинекология: Руководство  для  врачей / Под  ред. В.П. Козаченко. – М. : «Издательство  Бином» ,  2016.  –  424с.</vt:lpstr>
      <vt:lpstr>616.24  Т657   Трахтенберг А.Х.  Клиническая онкопульманология, - М.: ГЭОТАР      МЕДИЦИНА, 2000. – 600  с.: ил. </vt:lpstr>
      <vt:lpstr>616 – 006   О 962  Ошибки в клинической онкологии: руководство  для врачей// Под  ред. В.И.Чиссова,  А.Х.Трахтенберга. - М.: ГЭОТАР -  Медиа, 2009. – 768с.: ил.   </vt:lpstr>
      <vt:lpstr>616-053 Д 386   Детская  онкология. Национальное  руководство. – М.: Издательская  группа  РОНЦ,  Практическая  медицина,  2012. –  684 с.: ил. 616 - 053 В  265    М.А. Вейнер, М.С. Кейро   Секреты  детской  онкологии  и  гематологии / Пер. с англ.  М. – СПб.:  « Издательство  БИНОМ»,  2008. – 272с.,  ил.</vt:lpstr>
      <vt:lpstr>Слайд 14</vt:lpstr>
      <vt:lpstr>ПЕРИОДИЧЕСКИЕ ИЗДАНИЯ</vt:lpstr>
      <vt:lpstr>   615    Л43  Лекарственные растения в онкологии. – М.:           Практическая медицина, 2007. – 445 с.: ил.</vt:lpstr>
      <vt:lpstr>Слайд 17</vt:lpstr>
      <vt:lpstr>Слайд 18</vt:lpstr>
      <vt:lpstr>ВСЕ  ПРЕДСТАВЛЕННЫЕ  НА  ВЫСТАВКЕ  КНИГИ НАХОДЯТСЯ  В  НАУЧНОМ  ЧИТАЛЬНОМ  ЗАЛЕ</vt:lpstr>
      <vt:lpstr>Слайд 20</vt:lpstr>
    </vt:vector>
  </TitlesOfParts>
  <Company>ВГМУ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Пользователь</cp:lastModifiedBy>
  <cp:revision>215</cp:revision>
  <dcterms:created xsi:type="dcterms:W3CDTF">2017-06-07T08:05:25Z</dcterms:created>
  <dcterms:modified xsi:type="dcterms:W3CDTF">2018-03-29T12:43:44Z</dcterms:modified>
</cp:coreProperties>
</file>